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0" r:id="rId4"/>
    <p:sldId id="291" r:id="rId5"/>
    <p:sldId id="293" r:id="rId6"/>
    <p:sldId id="285" r:id="rId7"/>
    <p:sldId id="286" r:id="rId8"/>
    <p:sldId id="287" r:id="rId9"/>
    <p:sldId id="283" r:id="rId10"/>
    <p:sldId id="284" r:id="rId11"/>
    <p:sldId id="280" r:id="rId12"/>
    <p:sldId id="282" r:id="rId13"/>
    <p:sldId id="288" r:id="rId14"/>
    <p:sldId id="289" r:id="rId15"/>
    <p:sldId id="279" r:id="rId16"/>
  </p:sldIdLst>
  <p:sldSz cx="9144000" cy="6858000" type="screen4x3"/>
  <p:notesSz cx="6858000" cy="9144000"/>
  <p:embeddedFontLst>
    <p:embeddedFont>
      <p:font typeface="Imprint MT Shadow" pitchFamily="82" charset="0"/>
      <p:regular r:id="rId19"/>
    </p:embeddedFont>
    <p:embeddedFont>
      <p:font typeface="Kartika" pitchFamily="18" charset="0"/>
      <p:regular r:id="rId20"/>
    </p:embeddedFont>
    <p:embeddedFont>
      <p:font typeface="Monotype Corsiva" pitchFamily="66" charset="0"/>
      <p:italic r:id="rId21"/>
    </p:embeddedFont>
    <p:embeddedFont>
      <p:font typeface="Segoe UI" pitchFamily="34" charset="0"/>
      <p:regular r:id="rId22"/>
      <p:bold r:id="rId23"/>
      <p:italic r:id="rId24"/>
      <p:boldItalic r:id="rId25"/>
    </p:embeddedFont>
    <p:embeddedFont>
      <p:font typeface="Comic Sans MS" pitchFamily="66" charset="0"/>
      <p:regular r:id="rId26"/>
      <p:bold r:id="rId27"/>
    </p:embeddedFont>
    <p:embeddedFont>
      <p:font typeface="Wingdings 2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DD33"/>
    <a:srgbClr val="4B1EF2"/>
    <a:srgbClr val="210B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6" autoAdjust="0"/>
    <p:restoredTop sz="98046" autoAdjust="0"/>
  </p:normalViewPr>
  <p:slideViewPr>
    <p:cSldViewPr>
      <p:cViewPr varScale="1">
        <p:scale>
          <a:sx n="72" d="100"/>
          <a:sy n="72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600" b="1" i="1" u="none" strike="noStrike" baseline="0" dirty="0">
                <a:solidFill>
                  <a:schemeClr val="tx1"/>
                </a:solidFill>
                <a:latin typeface="Calibri" pitchFamily="34" charset="0"/>
              </a:rPr>
              <a:t>Effect on Global Warming</a:t>
            </a:r>
          </a:p>
        </c:rich>
      </c:tx>
      <c:layout>
        <c:manualLayout>
          <c:xMode val="edge"/>
          <c:yMode val="edge"/>
          <c:x val="0.23162425877320889"/>
          <c:y val="2.8871391076115536E-4"/>
        </c:manualLayout>
      </c:layout>
      <c:sp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117475" cmpd="dbl"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3500000" scaled="1"/>
            <a:tileRect/>
          </a:gradFill>
          <a:prstDash val="sysDash"/>
        </a:ln>
        <a:effectLst>
          <a:outerShdw blurRad="266700" dist="139700" dir="5100000" sx="104000" sy="104000" algn="tl" rotWithShape="0">
            <a:prstClr val="black"/>
          </a:outerShdw>
        </a:effectLst>
        <a:scene3d>
          <a:camera prst="orthographicFront"/>
          <a:lightRig rig="flat" dir="t"/>
        </a:scene3d>
        <a:sp3d prstMaterial="matte">
          <a:bevelT prst="relaxedInset"/>
          <a:bevelB/>
        </a:sp3d>
      </c:spPr>
    </c:title>
    <c:plotArea>
      <c:layout>
        <c:manualLayout>
          <c:layoutTarget val="inner"/>
          <c:xMode val="edge"/>
          <c:yMode val="edge"/>
          <c:x val="9.2218333819383685E-2"/>
          <c:y val="0.12615983346909224"/>
          <c:w val="0.88822069116360558"/>
          <c:h val="0.6249478971721693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Effect on Global Warming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cat>
            <c:strRef>
              <c:f>Sheet1!$A$2:$A$6</c:f>
              <c:strCache>
                <c:ptCount val="4"/>
                <c:pt idx="0">
                  <c:v>Garbage</c:v>
                </c:pt>
                <c:pt idx="1">
                  <c:v>Factories</c:v>
                </c:pt>
                <c:pt idx="2">
                  <c:v>Population</c:v>
                </c:pt>
                <c:pt idx="3">
                  <c:v>Automobile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</c:v>
                </c:pt>
                <c:pt idx="1">
                  <c:v>5.3</c:v>
                </c:pt>
                <c:pt idx="2">
                  <c:v>4.9000000000000004</c:v>
                </c:pt>
                <c:pt idx="3">
                  <c:v>4</c:v>
                </c:pt>
              </c:numCache>
            </c:numRef>
          </c:val>
        </c:ser>
        <c:axId val="84067840"/>
        <c:axId val="84069376"/>
      </c:barChart>
      <c:catAx>
        <c:axId val="84067840"/>
        <c:scaling>
          <c:orientation val="minMax"/>
        </c:scaling>
        <c:axPos val="b"/>
        <c:tickLblPos val="nextTo"/>
        <c:crossAx val="84069376"/>
        <c:crosses val="autoZero"/>
        <c:auto val="1"/>
        <c:lblAlgn val="ctr"/>
        <c:lblOffset val="100"/>
      </c:catAx>
      <c:valAx>
        <c:axId val="84069376"/>
        <c:scaling>
          <c:orientation val="minMax"/>
        </c:scaling>
        <c:axPos val="l"/>
        <c:majorGridlines/>
        <c:numFmt formatCode="General" sourceLinked="1"/>
        <c:tickLblPos val="nextTo"/>
        <c:crossAx val="84067840"/>
        <c:crosses val="autoZero"/>
        <c:crossBetween val="between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6756865461261792"/>
          <c:y val="0.12779497390412406"/>
          <c:w val="0.19385109847380191"/>
          <c:h val="0.61843304069749905"/>
        </c:manualLayout>
      </c:layout>
      <c:overlay val="1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89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50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1695-8B0F-43F1-9C07-5D0AC1F48E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1695-8B0F-43F1-9C07-5D0AC1F48E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D36E3-85DF-4C26-9B54-4AC2DE5A1DBB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CCAD-0F5D-45B5-BD38-26AAE1AA4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ransition>
    <p:sndAc>
      <p:stSnd>
        <p:snd r:embed="rId17" name="chimes.wav" builtIn="1"/>
      </p:stSnd>
    </p:sndAc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youtube.com/watch?v=oJAbATJCugs" TargetMode="External"/><Relationship Id="rId7" Type="http://schemas.openxmlformats.org/officeDocument/2006/relationships/image" Target="../media/image3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8.gif"/><Relationship Id="rId18" Type="http://schemas.openxmlformats.org/officeDocument/2006/relationships/image" Target="../media/image53.gif"/><Relationship Id="rId3" Type="http://schemas.openxmlformats.org/officeDocument/2006/relationships/audio" Target="../media/audio2.bin"/><Relationship Id="rId21" Type="http://schemas.openxmlformats.org/officeDocument/2006/relationships/image" Target="../media/image56.gif"/><Relationship Id="rId7" Type="http://schemas.openxmlformats.org/officeDocument/2006/relationships/image" Target="../media/image42.gif"/><Relationship Id="rId12" Type="http://schemas.openxmlformats.org/officeDocument/2006/relationships/image" Target="../media/image47.gif"/><Relationship Id="rId17" Type="http://schemas.openxmlformats.org/officeDocument/2006/relationships/image" Target="../media/image52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gif"/><Relationship Id="rId20" Type="http://schemas.openxmlformats.org/officeDocument/2006/relationships/image" Target="../media/image55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gif"/><Relationship Id="rId11" Type="http://schemas.openxmlformats.org/officeDocument/2006/relationships/image" Target="../media/image46.gif"/><Relationship Id="rId5" Type="http://schemas.openxmlformats.org/officeDocument/2006/relationships/image" Target="../media/image40.gif"/><Relationship Id="rId15" Type="http://schemas.openxmlformats.org/officeDocument/2006/relationships/image" Target="../media/image50.gif"/><Relationship Id="rId10" Type="http://schemas.openxmlformats.org/officeDocument/2006/relationships/image" Target="../media/image45.gif"/><Relationship Id="rId19" Type="http://schemas.openxmlformats.org/officeDocument/2006/relationships/image" Target="../media/image54.gif"/><Relationship Id="rId4" Type="http://schemas.openxmlformats.org/officeDocument/2006/relationships/image" Target="../media/image39.gif"/><Relationship Id="rId9" Type="http://schemas.openxmlformats.org/officeDocument/2006/relationships/image" Target="../media/image44.gif"/><Relationship Id="rId1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audio" Target="../media/audio1.bin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1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7086600" cy="936625"/>
          </a:xfrm>
        </p:spPr>
        <p:txBody>
          <a:bodyPr/>
          <a:lstStyle/>
          <a:p>
            <a:r>
              <a:rPr lang="en-US" sz="660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latin typeface="Imprint MT Shadow" pitchFamily="82" charset="0"/>
              </a:rPr>
              <a:t>Global Warming</a:t>
            </a:r>
            <a:endParaRPr lang="en-US" sz="66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latin typeface="Imprint MT Shadow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371600"/>
            <a:ext cx="6400800" cy="1752600"/>
          </a:xfrm>
        </p:spPr>
        <p:txBody>
          <a:bodyPr>
            <a:noAutofit/>
          </a:bodyPr>
          <a:lstStyle/>
          <a:p>
            <a:r>
              <a:rPr lang="en-US" sz="6000" b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Kartika" pitchFamily="18" charset="0"/>
                <a:cs typeface="Kartika" pitchFamily="18" charset="0"/>
              </a:rPr>
              <a:t>A Major Issue In Our 	 Present World</a:t>
            </a:r>
            <a:endParaRPr lang="en-US" sz="6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019800"/>
            <a:ext cx="36576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By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Swetha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as\Local Settings\Temporary Internet Files\Content.IE5\ZRDLDPEB\MM900323737[1].gif">
            <a:hlinkClick r:id="" action="ppaction://hlinkshowjump?jump=nextslide" highlightClick="1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438400"/>
            <a:ext cx="1782271" cy="1830878"/>
          </a:xfrm>
          <a:prstGeom prst="rect">
            <a:avLst/>
          </a:prstGeom>
          <a:noFill/>
          <a:ln w="1333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30200" dist="177800" sx="108000" sy="108000" algn="r" rotWithShape="0">
              <a:prstClr val="black"/>
            </a:outerShdw>
          </a:effectLst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39762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s\My Documents\My Pictures\imagesCAC352V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905000" y="4648200"/>
            <a:ext cx="3352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0" y="1447800"/>
            <a:ext cx="2133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9000" y="1371600"/>
            <a:ext cx="2133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4876800"/>
            <a:ext cx="2133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>
            <a:hlinkClick r:id="rId3"/>
          </p:cNvPr>
          <p:cNvSpPr/>
          <p:nvPr/>
        </p:nvSpPr>
        <p:spPr>
          <a:xfrm>
            <a:off x="2590800" y="4038600"/>
            <a:ext cx="2667000" cy="2514600"/>
          </a:xfrm>
          <a:prstGeom prst="irregularSeal2">
            <a:avLst/>
          </a:prstGeom>
          <a:blipFill>
            <a:blip r:embed="rId5"/>
            <a:stretch>
              <a:fillRect/>
            </a:stretch>
          </a:blipFill>
          <a:ln w="4762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2000" b="1" dirty="0">
              <a:ln>
                <a:prstDash val="solid"/>
              </a:ln>
              <a:gradFill rotWithShape="1">
                <a:gsLst>
                  <a:gs pos="30000">
                    <a:srgbClr val="FF000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7" name="Picture 3" descr="C:\Documents and Settings\as\My Documents\My Pictures\space_animation_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4876800" y="5791200"/>
            <a:ext cx="533400" cy="5334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6019800"/>
            <a:ext cx="381000" cy="3810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5600" y="6248400"/>
            <a:ext cx="228600" cy="2286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5105400" y="3733800"/>
            <a:ext cx="2209800" cy="1295400"/>
          </a:xfrm>
          <a:prstGeom prst="wedgeEllipseCallout">
            <a:avLst>
              <a:gd name="adj1" fmla="val 44736"/>
              <a:gd name="adj2" fmla="val 78839"/>
            </a:avLst>
          </a:prstGeom>
          <a:gradFill>
            <a:gsLst>
              <a:gs pos="100000">
                <a:srgbClr val="4B1EF2">
                  <a:alpha val="72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30000">
                      <a:srgbClr val="FF00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STOP  </a:t>
            </a:r>
          </a:p>
          <a:p>
            <a:pPr algn="ctr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30000">
                      <a:srgbClr val="FF00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GLOBAL WARMING </a:t>
            </a:r>
            <a:endParaRPr lang="en-US" b="1" dirty="0">
              <a:ln>
                <a:prstDash val="solid"/>
              </a:ln>
              <a:gradFill rotWithShape="1">
                <a:gsLst>
                  <a:gs pos="30000">
                    <a:srgbClr val="FF000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457200"/>
            <a:ext cx="1905000" cy="685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YESTERDAY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76600" y="457200"/>
            <a:ext cx="1905000" cy="6858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48400" y="457200"/>
            <a:ext cx="1905000" cy="6858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23" name="Rectangle 22">
            <a:hlinkClick r:id="rId3" tooltip="http://www.youtube.com/watch?v=oJAbATJCugs"/>
          </p:cNvPr>
          <p:cNvSpPr/>
          <p:nvPr/>
        </p:nvSpPr>
        <p:spPr>
          <a:xfrm>
            <a:off x="304800" y="5029200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watch a video on Global Warming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B90004107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685800"/>
            <a:ext cx="4419600" cy="4419600"/>
          </a:xfrm>
          <a:prstGeom prst="rect">
            <a:avLst/>
          </a:prstGeom>
        </p:spPr>
      </p:pic>
      <p:pic>
        <p:nvPicPr>
          <p:cNvPr id="1027" name="Picture 3" descr="http://www.heathersanimations.com/alphabets/floaties/KKS%7EXMOrnament%20Floaties%20B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524000"/>
            <a:ext cx="762000" cy="1095375"/>
          </a:xfrm>
          <a:prstGeom prst="rect">
            <a:avLst/>
          </a:prstGeom>
          <a:noFill/>
        </p:spPr>
      </p:pic>
      <p:pic>
        <p:nvPicPr>
          <p:cNvPr id="1030" name="Picture 6" descr="http://www.heathersanimations.com/alphabets/floaties/KKS%7EXMOrnament%20Floaties%20E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81000"/>
            <a:ext cx="714375" cy="1095375"/>
          </a:xfrm>
          <a:prstGeom prst="rect">
            <a:avLst/>
          </a:prstGeom>
          <a:noFill/>
        </p:spPr>
      </p:pic>
      <p:pic>
        <p:nvPicPr>
          <p:cNvPr id="1031" name="Picture 7" descr="http://www.heathersanimations.com/alphabets/floaties/KKS%7EXMOrnament%20Floaties%20F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524001"/>
            <a:ext cx="685800" cy="979714"/>
          </a:xfrm>
          <a:prstGeom prst="rect">
            <a:avLst/>
          </a:prstGeom>
          <a:noFill/>
        </p:spPr>
      </p:pic>
      <p:pic>
        <p:nvPicPr>
          <p:cNvPr id="1032" name="Picture 8" descr="http://www.heathersanimations.com/alphabets/floaties/KKS%7EXMOrnament%20Floaties%20G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1676400"/>
            <a:ext cx="819150" cy="1123950"/>
          </a:xfrm>
          <a:prstGeom prst="rect">
            <a:avLst/>
          </a:prstGeom>
          <a:noFill/>
        </p:spPr>
      </p:pic>
      <p:pic>
        <p:nvPicPr>
          <p:cNvPr id="1034" name="Picture 10" descr="http://www.heathersanimations.com/alphabets/floaties/KKS%7EXMOrnament%20Floaties%20I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04800"/>
            <a:ext cx="304800" cy="1095375"/>
          </a:xfrm>
          <a:prstGeom prst="rect">
            <a:avLst/>
          </a:prstGeom>
          <a:noFill/>
        </p:spPr>
      </p:pic>
      <p:pic>
        <p:nvPicPr>
          <p:cNvPr id="1037" name="Picture 13" descr="http://www.heathersanimations.com/alphabets/floaties/KKS%7EXMOrnament%20Floaties%20L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1524000"/>
            <a:ext cx="657225" cy="1095375"/>
          </a:xfrm>
          <a:prstGeom prst="rect">
            <a:avLst/>
          </a:prstGeom>
          <a:noFill/>
        </p:spPr>
      </p:pic>
      <p:pic>
        <p:nvPicPr>
          <p:cNvPr id="1038" name="Picture 14" descr="http://www.heathersanimations.com/alphabets/floaties/KKS%7EXMOrnament%20Floaties%20M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2819400"/>
            <a:ext cx="1000125" cy="1095375"/>
          </a:xfrm>
          <a:prstGeom prst="rect">
            <a:avLst/>
          </a:prstGeom>
          <a:noFill/>
        </p:spPr>
      </p:pic>
      <p:pic>
        <p:nvPicPr>
          <p:cNvPr id="1039" name="Picture 15" descr="http://www.heathersanimations.com/alphabets/floaties/KKS%7EXMOrnament%20Floaties%20N1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800" y="228600"/>
            <a:ext cx="819150" cy="1095375"/>
          </a:xfrm>
          <a:prstGeom prst="rect">
            <a:avLst/>
          </a:prstGeom>
          <a:noFill/>
        </p:spPr>
      </p:pic>
      <p:pic>
        <p:nvPicPr>
          <p:cNvPr id="1040" name="Picture 16" descr="http://www.heathersanimations.com/alphabets/floaties/KKS%7EXMOrnament%20Floaties%20O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1200" y="228600"/>
            <a:ext cx="895350" cy="1123950"/>
          </a:xfrm>
          <a:prstGeom prst="rect">
            <a:avLst/>
          </a:prstGeom>
          <a:noFill/>
        </p:spPr>
      </p:pic>
      <p:pic>
        <p:nvPicPr>
          <p:cNvPr id="1041" name="Picture 17" descr="http://www.heathersanimations.com/alphabets/floaties/KKS%7EXMOrnament%20Floaties%20P1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228600"/>
            <a:ext cx="752475" cy="1095375"/>
          </a:xfrm>
          <a:prstGeom prst="rect">
            <a:avLst/>
          </a:prstGeom>
          <a:noFill/>
        </p:spPr>
      </p:pic>
      <p:pic>
        <p:nvPicPr>
          <p:cNvPr id="1043" name="Picture 19" descr="http://www.heathersanimations.com/alphabets/floaties/KKS%7EXMOrnament%20Floaties%20R1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4400" y="304800"/>
            <a:ext cx="800100" cy="1095375"/>
          </a:xfrm>
          <a:prstGeom prst="rect">
            <a:avLst/>
          </a:prstGeom>
          <a:noFill/>
        </p:spPr>
      </p:pic>
      <p:pic>
        <p:nvPicPr>
          <p:cNvPr id="1045" name="Picture 21" descr="http://www.heathersanimations.com/alphabets/floaties/KKS%7EXMOrnament%20Floaties%20T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8200" y="304800"/>
            <a:ext cx="828675" cy="1123950"/>
          </a:xfrm>
          <a:prstGeom prst="rect">
            <a:avLst/>
          </a:prstGeom>
          <a:noFill/>
        </p:spPr>
      </p:pic>
      <p:pic>
        <p:nvPicPr>
          <p:cNvPr id="1047" name="Picture 23" descr="http://www.heathersanimations.com/alphabets/floaties/KKS%7EXMOrnament%20Floaties%20V1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0" y="228600"/>
            <a:ext cx="790575" cy="1095375"/>
          </a:xfrm>
          <a:prstGeom prst="rect">
            <a:avLst/>
          </a:prstGeom>
          <a:noFill/>
        </p:spPr>
      </p:pic>
      <p:pic>
        <p:nvPicPr>
          <p:cNvPr id="1048" name="Picture 24" descr="http://www.heathersanimations.com/alphabets/floaties/KKS%7EXMOrnament%20Floaties%20W1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2819400"/>
            <a:ext cx="1076325" cy="1095375"/>
          </a:xfrm>
          <a:prstGeom prst="rect">
            <a:avLst/>
          </a:prstGeom>
          <a:noFill/>
        </p:spPr>
      </p:pic>
      <p:pic>
        <p:nvPicPr>
          <p:cNvPr id="1026" name="Picture 2" descr="http://www.heathersanimations.com/alphabets/floaties/KKS%7EXMOrnament%20Floaties%20A1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5575" y="-2552700"/>
            <a:ext cx="838200" cy="1123950"/>
          </a:xfrm>
          <a:prstGeom prst="rect">
            <a:avLst/>
          </a:prstGeom>
          <a:noFill/>
        </p:spPr>
      </p:pic>
      <p:pic>
        <p:nvPicPr>
          <p:cNvPr id="30" name="Picture 6" descr="http://www.heathersanimations.com/alphabets/floaties/KKS%7EXMOrnament%20Floaties%20E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28600"/>
            <a:ext cx="714375" cy="1095375"/>
          </a:xfrm>
          <a:prstGeom prst="rect">
            <a:avLst/>
          </a:prstGeom>
          <a:noFill/>
        </p:spPr>
      </p:pic>
      <p:pic>
        <p:nvPicPr>
          <p:cNvPr id="31" name="Picture 15" descr="http://www.heathersanimations.com/alphabets/floaties/KKS%7EXMOrnament%20Floaties%20N1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228600"/>
            <a:ext cx="819150" cy="1095375"/>
          </a:xfrm>
          <a:prstGeom prst="rect">
            <a:avLst/>
          </a:prstGeom>
          <a:noFill/>
        </p:spPr>
      </p:pic>
      <p:pic>
        <p:nvPicPr>
          <p:cNvPr id="32" name="Picture 16" descr="http://www.heathersanimations.com/alphabets/floaties/KKS%7EXMOrnament%20Floaties%20O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447800"/>
            <a:ext cx="685800" cy="971550"/>
          </a:xfrm>
          <a:prstGeom prst="rect">
            <a:avLst/>
          </a:prstGeom>
          <a:noFill/>
        </p:spPr>
      </p:pic>
      <p:pic>
        <p:nvPicPr>
          <p:cNvPr id="33" name="Picture 13" descr="http://www.heathersanimations.com/alphabets/floaties/KKS%7EXMOrnament%20Floaties%20L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1524000"/>
            <a:ext cx="657225" cy="1095375"/>
          </a:xfrm>
          <a:prstGeom prst="rect">
            <a:avLst/>
          </a:prstGeom>
          <a:noFill/>
        </p:spPr>
      </p:pic>
      <p:pic>
        <p:nvPicPr>
          <p:cNvPr id="35" name="Picture 16" descr="http://www.heathersanimations.com/alphabets/floaties/KKS%7EXMOrnament%20Floaties%20O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1676400"/>
            <a:ext cx="685800" cy="971550"/>
          </a:xfrm>
          <a:prstGeom prst="rect">
            <a:avLst/>
          </a:prstGeom>
          <a:noFill/>
        </p:spPr>
      </p:pic>
      <p:pic>
        <p:nvPicPr>
          <p:cNvPr id="1053" name="Picture 29" descr="http://www.heathersanimations.com/alphabets/floaties/KKS%7EXMOrnament%20Floaties%20A1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43400" y="1524000"/>
            <a:ext cx="838200" cy="1123950"/>
          </a:xfrm>
          <a:prstGeom prst="rect">
            <a:avLst/>
          </a:prstGeom>
          <a:noFill/>
        </p:spPr>
      </p:pic>
      <p:pic>
        <p:nvPicPr>
          <p:cNvPr id="37" name="Picture 29" descr="http://www.heathersanimations.com/alphabets/floaties/KKS%7EXMOrnament%20Floaties%20A1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90600" y="2819400"/>
            <a:ext cx="838200" cy="1123950"/>
          </a:xfrm>
          <a:prstGeom prst="rect">
            <a:avLst/>
          </a:prstGeom>
          <a:noFill/>
        </p:spPr>
      </p:pic>
      <p:pic>
        <p:nvPicPr>
          <p:cNvPr id="38" name="Picture 19" descr="http://www.heathersanimations.com/alphabets/floaties/KKS%7EXMOrnament%20Floaties%20R1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2819400"/>
            <a:ext cx="800100" cy="1095375"/>
          </a:xfrm>
          <a:prstGeom prst="rect">
            <a:avLst/>
          </a:prstGeom>
          <a:noFill/>
        </p:spPr>
      </p:pic>
      <p:pic>
        <p:nvPicPr>
          <p:cNvPr id="39" name="Picture 10" descr="http://www.heathersanimations.com/alphabets/floaties/KKS%7EXMOrnament%20Floaties%20I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2743200"/>
            <a:ext cx="304800" cy="1095375"/>
          </a:xfrm>
          <a:prstGeom prst="rect">
            <a:avLst/>
          </a:prstGeom>
          <a:noFill/>
        </p:spPr>
      </p:pic>
      <p:pic>
        <p:nvPicPr>
          <p:cNvPr id="40" name="Picture 15" descr="http://www.heathersanimations.com/alphabets/floaties/KKS%7EXMOrnament%20Floaties%20N1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2743200"/>
            <a:ext cx="819150" cy="1095375"/>
          </a:xfrm>
          <a:prstGeom prst="rect">
            <a:avLst/>
          </a:prstGeom>
          <a:noFill/>
        </p:spPr>
      </p:pic>
      <p:pic>
        <p:nvPicPr>
          <p:cNvPr id="41" name="Picture 8" descr="http://www.heathersanimations.com/alphabets/floaties/KKS%7EXMOrnament%20Floaties%20G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2667000"/>
            <a:ext cx="819150" cy="1123950"/>
          </a:xfrm>
          <a:prstGeom prst="rect">
            <a:avLst/>
          </a:prstGeom>
          <a:noFill/>
        </p:spPr>
      </p:pic>
      <p:pic>
        <p:nvPicPr>
          <p:cNvPr id="1057" name="Picture 33" descr="http://netanimations.net/Earth_on_Fire_Animated_global_warming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361541"/>
            <a:ext cx="3276600" cy="2496459"/>
          </a:xfrm>
          <a:prstGeom prst="rect">
            <a:avLst/>
          </a:prstGeom>
          <a:noFill/>
        </p:spPr>
      </p:pic>
      <p:pic>
        <p:nvPicPr>
          <p:cNvPr id="1059" name="Picture 35" descr="People joining hands around the world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72000" y="3815060"/>
            <a:ext cx="3581400" cy="3042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43400"/>
            <a:ext cx="48768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371600"/>
            <a:ext cx="7239000" cy="4846320"/>
          </a:xfrm>
        </p:spPr>
        <p:txBody>
          <a:bodyPr>
            <a:noAutofit/>
          </a:bodyPr>
          <a:lstStyle/>
          <a:p>
            <a:pPr marL="342900" lvl="8" indent="-3429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  <a:latin typeface="Monotype Corsiva" pitchFamily="66" charset="0"/>
              </a:rPr>
              <a:t>Use flourescent  bulbs instead  of normal  ones.</a:t>
            </a:r>
          </a:p>
          <a:p>
            <a:pPr marL="342900" lvl="8" indent="-3429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7030A0"/>
                </a:solidFill>
                <a:latin typeface="Monotype Corsiva" pitchFamily="66" charset="0"/>
              </a:rPr>
              <a:t>For going nearby, use bicycle  instead  of a car.</a:t>
            </a:r>
            <a:endParaRPr lang="en-US" sz="1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210BA5"/>
                </a:solidFill>
                <a:latin typeface="Monotype Corsiva" pitchFamily="66" charset="0"/>
              </a:rPr>
              <a:t>Unplug appliances  when not in use.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</a:rPr>
              <a:t>Use a clothes line instead of a dryer.</a:t>
            </a:r>
            <a:endParaRPr lang="en-US" sz="36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210BA5"/>
                </a:solidFill>
                <a:latin typeface="Monotype Corsiva" pitchFamily="66" charset="0"/>
              </a:rPr>
              <a:t>Reuse paper so that less trees are cut.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Try using energy saving appliances.</a:t>
            </a:r>
            <a:endParaRPr lang="en-US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en-US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Animation of green spinning Earth with clear oce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"/>
            <a:ext cx="1524000" cy="1143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"/>
            <a:ext cx="7924800" cy="1200329"/>
          </a:xfrm>
          <a:prstGeom prst="rect">
            <a:avLst/>
          </a:prstGeom>
          <a:noFill/>
        </p:spPr>
        <p:txBody>
          <a:bodyPr wrap="square" lIns="18288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Solutions to prevent global warming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cycle_wd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246" b="3246"/>
          <a:stretch>
            <a:fillRect/>
          </a:stretch>
        </p:blipFill>
        <p:spPr>
          <a:xfrm>
            <a:off x="1600200" y="533400"/>
            <a:ext cx="6248400" cy="36275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914400"/>
            <a:ext cx="4191000" cy="1862138"/>
          </a:xfrm>
        </p:spPr>
        <p:txBody>
          <a:bodyPr/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Thank You</a:t>
            </a:r>
            <a:endParaRPr lang="en-US" sz="480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29200" y="4648200"/>
            <a:ext cx="3886200" cy="12620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By Swetha Sanjay Sindhu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Class 7-I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 descr="flower_butt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3581400"/>
            <a:ext cx="5574722" cy="389345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19  L 0.125 0.12119  L 0.048 0.19577  L 0.077 0.31697  L 0 0.24239  L -0.077 0.31697  L -0.048 0.19577  L -0.125 0.12119  L -0.029 0.12119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0"/>
          <a:ext cx="8915400" cy="6858000"/>
        </p:xfrm>
        <a:graphic>
          <a:graphicData uri="http://schemas.openxmlformats.org/drawingml/2006/table">
            <a:tbl>
              <a:tblPr/>
              <a:tblGrid>
                <a:gridCol w="8915400"/>
              </a:tblGrid>
              <a:tr h="6858000">
                <a:tc>
                  <a:txBody>
                    <a:bodyPr/>
                    <a:lstStyle/>
                    <a:p>
                      <a:r>
                        <a:rPr lang="en-US" sz="4400" b="1" u="sng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What is global warming?</a:t>
                      </a:r>
                      <a:r>
                        <a:rPr lang="en-US" sz="2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 </a:t>
                      </a:r>
                      <a:endParaRPr lang="en-US" sz="2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Global warming is when the earth heats up (the temperature rises).  It happens when greenhouse gases </a:t>
                      </a:r>
                      <a:r>
                        <a:rPr lang="en-US" sz="3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trap </a:t>
                      </a:r>
                      <a:r>
                        <a:rPr lang="en-US" sz="36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heat and light from the sun in the earth’s atmosphere, </a:t>
                      </a:r>
                      <a:r>
                        <a:rPr lang="en-US" sz="3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which increases the temperature.  This hurts many people, animals, and plants.  Many cannot take the change, so they die.</a:t>
                      </a:r>
                      <a:endParaRPr lang="en-US" sz="36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endParaRPr lang="en-US" sz="4000" b="1" i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-Ear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Picture 2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657600"/>
            <a:ext cx="1524000" cy="1371600"/>
          </a:xfrm>
          <a:prstGeom prst="rect">
            <a:avLst/>
          </a:prstGeom>
        </p:spPr>
      </p:pic>
      <p:pic>
        <p:nvPicPr>
          <p:cNvPr id="4" name="Picture 3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581400"/>
            <a:ext cx="1295400" cy="1165860"/>
          </a:xfrm>
          <a:prstGeom prst="rect">
            <a:avLst/>
          </a:prstGeom>
        </p:spPr>
      </p:pic>
      <p:pic>
        <p:nvPicPr>
          <p:cNvPr id="5" name="Picture 4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276600"/>
            <a:ext cx="2133600" cy="1920240"/>
          </a:xfrm>
          <a:prstGeom prst="rect">
            <a:avLst/>
          </a:prstGeom>
        </p:spPr>
      </p:pic>
      <p:pic>
        <p:nvPicPr>
          <p:cNvPr id="6" name="Picture 5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276600"/>
            <a:ext cx="1625600" cy="1463040"/>
          </a:xfrm>
          <a:prstGeom prst="rect">
            <a:avLst/>
          </a:prstGeom>
        </p:spPr>
      </p:pic>
      <p:pic>
        <p:nvPicPr>
          <p:cNvPr id="7" name="Picture 6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352800"/>
            <a:ext cx="2133600" cy="1920240"/>
          </a:xfrm>
          <a:prstGeom prst="rect">
            <a:avLst/>
          </a:prstGeom>
        </p:spPr>
      </p:pic>
      <p:pic>
        <p:nvPicPr>
          <p:cNvPr id="8" name="Picture 7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95600"/>
            <a:ext cx="2133600" cy="1920240"/>
          </a:xfrm>
          <a:prstGeom prst="rect">
            <a:avLst/>
          </a:prstGeom>
        </p:spPr>
      </p:pic>
      <p:pic>
        <p:nvPicPr>
          <p:cNvPr id="9" name="Picture 8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048000"/>
            <a:ext cx="2133600" cy="1920240"/>
          </a:xfrm>
          <a:prstGeom prst="rect">
            <a:avLst/>
          </a:prstGeom>
        </p:spPr>
      </p:pic>
      <p:pic>
        <p:nvPicPr>
          <p:cNvPr id="10" name="Picture 9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124200"/>
            <a:ext cx="2133600" cy="1920240"/>
          </a:xfrm>
          <a:prstGeom prst="rect">
            <a:avLst/>
          </a:prstGeom>
        </p:spPr>
      </p:pic>
      <p:pic>
        <p:nvPicPr>
          <p:cNvPr id="11" name="Picture 10" descr="Flame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581400"/>
            <a:ext cx="1778000" cy="1600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/>
              <a:t>                          Causes</a:t>
            </a:r>
            <a:endParaRPr lang="en-US" dirty="0"/>
          </a:p>
        </p:txBody>
      </p:sp>
      <p:pic>
        <p:nvPicPr>
          <p:cNvPr id="10" name="Content Placeholder 9" descr="methaen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3581400"/>
            <a:ext cx="2975429" cy="3124200"/>
          </a:xfrm>
          <a:prstGeom prst="snip2DiagRect">
            <a:avLst>
              <a:gd name="adj1" fmla="val 23167"/>
              <a:gd name="adj2" fmla="val 2943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B1EF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10" descr="pollotion.bmp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52800" y="3657600"/>
            <a:ext cx="2672443" cy="2960076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11" descr="imagesCASOQ2PC.jpg"/>
          <p:cNvPicPr>
            <a:picLocks noGrp="1" noChangeAspect="1"/>
          </p:cNvPicPr>
          <p:nvPr>
            <p:ph sz="half" idx="14"/>
          </p:nvPr>
        </p:nvPicPr>
        <p:blipFill>
          <a:blip r:embed="rId5"/>
          <a:stretch>
            <a:fillRect/>
          </a:stretch>
        </p:blipFill>
        <p:spPr>
          <a:xfrm>
            <a:off x="6242957" y="3733800"/>
            <a:ext cx="2759528" cy="2971800"/>
          </a:xfrm>
          <a:prstGeom prst="rect">
            <a:avLst/>
          </a:prstGeom>
          <a:ln w="57150" cap="sq">
            <a:solidFill>
              <a:srgbClr val="2BDD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52400" y="762000"/>
            <a:ext cx="2895600" cy="2590800"/>
          </a:xfrm>
          <a:ln w="38100">
            <a:solidFill>
              <a:srgbClr val="00B050"/>
            </a:solidFill>
            <a:prstDash val="lgDashDotDot"/>
          </a:ln>
        </p:spPr>
        <p:txBody>
          <a:bodyPr>
            <a:noAutofit/>
          </a:bodyPr>
          <a:lstStyle/>
          <a:p>
            <a:r>
              <a:rPr lang="en-US" sz="2000" dirty="0" smtClean="0"/>
              <a:t>Release of methane gas from tundra and wetlands. Methane is a greenhouse gas. A greenhouse gas is a gas that traps heat in the earth's atmosphere. 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6"/>
          </p:nvPr>
        </p:nvSpPr>
        <p:spPr>
          <a:xfrm>
            <a:off x="3124200" y="762000"/>
            <a:ext cx="2971800" cy="2590800"/>
          </a:xfrm>
          <a:ln w="38100">
            <a:solidFill>
              <a:schemeClr val="accent3">
                <a:lumMod val="75000"/>
              </a:schemeClr>
            </a:solidFill>
            <a:prstDash val="lgDashDotDot"/>
          </a:ln>
        </p:spPr>
        <p:txBody>
          <a:bodyPr>
            <a:noAutofit/>
          </a:bodyPr>
          <a:lstStyle/>
          <a:p>
            <a:r>
              <a:rPr lang="en-US" sz="2000" dirty="0" smtClean="0"/>
              <a:t>Pollution is one of the biggest problems. Burning fossil fuels is one thing that causes pollution. When fossil fuels are burned they give off a green house gas called CO2.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6172200" y="762000"/>
            <a:ext cx="2743200" cy="2590800"/>
          </a:xfrm>
          <a:ln w="38100">
            <a:solidFill>
              <a:srgbClr val="210BA5"/>
            </a:solidFill>
            <a:prstDash val="lgDashDotDot"/>
          </a:ln>
        </p:spPr>
        <p:txBody>
          <a:bodyPr>
            <a:noAutofit/>
          </a:bodyPr>
          <a:lstStyle/>
          <a:p>
            <a:r>
              <a:rPr lang="en-US" sz="2000" dirty="0" smtClean="0"/>
              <a:t>Another major cause of Global Warming is population. More people means more food, that means more methane because there will be more burning of fossil fuels</a:t>
            </a:r>
            <a:endParaRPr lang="en-US" sz="20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http://www.heathersanimations.com/alphabets/3333/abc_eredbig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0"/>
            <a:ext cx="712470" cy="83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http://www.heathersanimations.com/alphabets/3333/abc_dredbigw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503828"/>
            <a:ext cx="762000" cy="896471"/>
          </a:xfrm>
          <a:prstGeom prst="rect">
            <a:avLst/>
          </a:prstGeom>
          <a:noFill/>
        </p:spPr>
      </p:pic>
      <p:pic>
        <p:nvPicPr>
          <p:cNvPr id="1030" name="Picture 6" descr="http://www.heathersanimations.com/alphabets/3333/abc_eredbig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0"/>
            <a:ext cx="809625" cy="952500"/>
          </a:xfrm>
          <a:prstGeom prst="rect">
            <a:avLst/>
          </a:prstGeom>
          <a:noFill/>
        </p:spPr>
      </p:pic>
      <p:pic>
        <p:nvPicPr>
          <p:cNvPr id="1031" name="Picture 7" descr="http://www.heathersanimations.com/alphabets/3333/abc_fredbigw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0"/>
            <a:ext cx="809625" cy="952500"/>
          </a:xfrm>
          <a:prstGeom prst="rect">
            <a:avLst/>
          </a:prstGeom>
          <a:noFill/>
        </p:spPr>
      </p:pic>
      <p:pic>
        <p:nvPicPr>
          <p:cNvPr id="1034" name="Picture 10" descr="http://www.heathersanimations.com/alphabets/3333/abc_iredbigw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524000"/>
            <a:ext cx="571500" cy="952500"/>
          </a:xfrm>
          <a:prstGeom prst="rect">
            <a:avLst/>
          </a:prstGeom>
          <a:noFill/>
        </p:spPr>
      </p:pic>
      <p:pic>
        <p:nvPicPr>
          <p:cNvPr id="1037" name="Picture 13" descr="http://www.heathersanimations.com/alphabets/3333/abc_lredbigw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0"/>
            <a:ext cx="714375" cy="952500"/>
          </a:xfrm>
          <a:prstGeom prst="rect">
            <a:avLst/>
          </a:prstGeom>
          <a:noFill/>
        </p:spPr>
      </p:pic>
      <p:pic>
        <p:nvPicPr>
          <p:cNvPr id="1039" name="Picture 15" descr="http://www.heathersanimations.com/alphabets/3333/abc_nredbigw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67700" y="1447800"/>
            <a:ext cx="876300" cy="952500"/>
          </a:xfrm>
          <a:prstGeom prst="rect">
            <a:avLst/>
          </a:prstGeom>
          <a:noFill/>
        </p:spPr>
      </p:pic>
      <p:pic>
        <p:nvPicPr>
          <p:cNvPr id="1040" name="Picture 16" descr="http://www.heathersanimations.com/alphabets/3333/abc_oredbigw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0"/>
            <a:ext cx="809625" cy="952500"/>
          </a:xfrm>
          <a:prstGeom prst="rect">
            <a:avLst/>
          </a:prstGeom>
          <a:noFill/>
        </p:spPr>
      </p:pic>
      <p:pic>
        <p:nvPicPr>
          <p:cNvPr id="1043" name="Picture 19" descr="http://www.heathersanimations.com/alphabets/3333/abc_rredbigw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0"/>
            <a:ext cx="876300" cy="952500"/>
          </a:xfrm>
          <a:prstGeom prst="rect">
            <a:avLst/>
          </a:prstGeom>
          <a:noFill/>
        </p:spPr>
      </p:pic>
      <p:pic>
        <p:nvPicPr>
          <p:cNvPr id="1044" name="Picture 20" descr="http://www.heathersanimations.com/alphabets/3333/abc_sredbigw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67200" y="1447800"/>
            <a:ext cx="714375" cy="952500"/>
          </a:xfrm>
          <a:prstGeom prst="rect">
            <a:avLst/>
          </a:prstGeom>
          <a:noFill/>
        </p:spPr>
      </p:pic>
      <p:pic>
        <p:nvPicPr>
          <p:cNvPr id="1045" name="Picture 21" descr="http://www.heathersanimations.com/alphabets/3333/abc_tredbigw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1447800"/>
            <a:ext cx="714375" cy="952500"/>
          </a:xfrm>
          <a:prstGeom prst="rect">
            <a:avLst/>
          </a:prstGeom>
          <a:noFill/>
        </p:spPr>
      </p:pic>
      <p:pic>
        <p:nvPicPr>
          <p:cNvPr id="1026" name="Picture 2" descr="http://www.heathersanimations.com/alphabets/3333/abc_aredbigw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62600" y="1524000"/>
            <a:ext cx="876300" cy="952500"/>
          </a:xfrm>
          <a:prstGeom prst="rect">
            <a:avLst/>
          </a:prstGeom>
          <a:noFill/>
        </p:spPr>
      </p:pic>
      <p:pic>
        <p:nvPicPr>
          <p:cNvPr id="1053" name="Picture 29" descr="http://www.heathersanimations.com/alphabets/3333/abc_fredbigw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447800"/>
            <a:ext cx="809625" cy="952500"/>
          </a:xfrm>
          <a:prstGeom prst="rect">
            <a:avLst/>
          </a:prstGeom>
          <a:noFill/>
        </p:spPr>
      </p:pic>
      <p:pic>
        <p:nvPicPr>
          <p:cNvPr id="1055" name="Picture 31" descr="http://www.heathersanimations.com/alphabets/3333/abc_oredbigw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0"/>
            <a:ext cx="809625" cy="952500"/>
          </a:xfrm>
          <a:prstGeom prst="rect">
            <a:avLst/>
          </a:prstGeom>
          <a:noFill/>
        </p:spPr>
      </p:pic>
      <p:pic>
        <p:nvPicPr>
          <p:cNvPr id="1059" name="Picture 35" descr="http://www.heathersanimations.com/alphabets/3333/abc_oredbigw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1447800"/>
            <a:ext cx="809625" cy="952500"/>
          </a:xfrm>
          <a:prstGeom prst="rect">
            <a:avLst/>
          </a:prstGeom>
          <a:noFill/>
        </p:spPr>
      </p:pic>
      <p:pic>
        <p:nvPicPr>
          <p:cNvPr id="1061" name="Picture 37" descr="http://www.heathersanimations.com/alphabets/3333/abc_rredbigw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1447800"/>
            <a:ext cx="876300" cy="952500"/>
          </a:xfrm>
          <a:prstGeom prst="rect">
            <a:avLst/>
          </a:prstGeom>
          <a:noFill/>
        </p:spPr>
      </p:pic>
      <p:pic>
        <p:nvPicPr>
          <p:cNvPr id="1063" name="Picture 39" descr="http://www.heathersanimations.com/alphabets/3333/abc_eredbig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24000"/>
            <a:ext cx="809625" cy="952500"/>
          </a:xfrm>
          <a:prstGeom prst="rect">
            <a:avLst/>
          </a:prstGeom>
          <a:noFill/>
        </p:spPr>
      </p:pic>
      <p:pic>
        <p:nvPicPr>
          <p:cNvPr id="1065" name="Picture 41" descr="http://www.heathersanimations.com/alphabets/3333/abc_oredbigw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1447800"/>
            <a:ext cx="809625" cy="952500"/>
          </a:xfrm>
          <a:prstGeom prst="rect">
            <a:avLst/>
          </a:prstGeom>
          <a:noFill/>
        </p:spPr>
      </p:pic>
      <p:pic>
        <p:nvPicPr>
          <p:cNvPr id="1067" name="Picture 43" descr="http://www.heathersanimations.com/alphabets/3333/abc_tredbigw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1447800"/>
            <a:ext cx="714375" cy="952500"/>
          </a:xfrm>
          <a:prstGeom prst="rect">
            <a:avLst/>
          </a:prstGeom>
          <a:noFill/>
        </p:spPr>
      </p:pic>
      <p:pic>
        <p:nvPicPr>
          <p:cNvPr id="1072" name="Picture 48" descr="Chopping tree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72200" y="2817495"/>
            <a:ext cx="4000500" cy="4040505"/>
          </a:xfrm>
          <a:prstGeom prst="rect">
            <a:avLst/>
          </a:prstGeom>
          <a:noFill/>
        </p:spPr>
      </p:pic>
      <p:pic>
        <p:nvPicPr>
          <p:cNvPr id="1074" name="Picture 50" descr="http://www.gifs.net/Animation11/Jobs_and_People/Lumberjacks/Ax_man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" y="3581400"/>
            <a:ext cx="4432933" cy="2971801"/>
          </a:xfrm>
          <a:prstGeom prst="rect">
            <a:avLst/>
          </a:prstGeom>
          <a:noFill/>
        </p:spPr>
      </p:pic>
      <p:pic>
        <p:nvPicPr>
          <p:cNvPr id="3074" name="Picture 2" descr="Lumberjack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53200" y="0"/>
            <a:ext cx="1371600" cy="14950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Role of deforestation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239000" cy="484632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Deforestation is the removal of a forest or stand of trees where the land is there after converted to a nonforest use.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 of deforestation include conversion of forestland to farms or urban use.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Deforestation is bad because we need trees to provide us oxygen and if all the trees are cut down we have less oxygen and it causes global warming.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fact, 20% of global warming is caused by deforestation.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4" descr="people spinning around ba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4" y="0"/>
            <a:ext cx="182879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marketcalls.in/wp-content/uploads/2010/11/Fo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01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00B050"/>
                </a:solidFill>
                <a:latin typeface="Comic Sans MS" pitchFamily="66" charset="0"/>
              </a:rPr>
              <a:t>Effects of Global Warming</a:t>
            </a:r>
            <a:endParaRPr lang="en-US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Ice is melting worldwide, especially at the earth’s pole.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Rain and snowfall has increased across the globe, on average.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Some butterflies, foxes, and alpine plants have moved  farther north or to higher, cooler areas.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Hurricanes and other storms are likely to become stronger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  <p:sp>
        <p:nvSpPr>
          <p:cNvPr id="3076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6" name="Picture 14" descr="cartoons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143000"/>
            <a:ext cx="2667000" cy="1905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28" name="Picture 16" descr="hurricane_bonnie_O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81400"/>
            <a:ext cx="2590800" cy="16764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0" name="Picture 17" descr="MM9000466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81563"/>
            <a:ext cx="31242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MM900336517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5489">
            <a:off x="8229601" y="228600"/>
            <a:ext cx="571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9" descr="MM900336517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"/>
            <a:ext cx="571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MM9000466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81563"/>
            <a:ext cx="31242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7" descr="MM9000466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881563"/>
            <a:ext cx="31242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B900024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4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Plants could bloom earlier than their pollinating insects to become active.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Some diseases will spread, such as malaria carried by mosquitoes. </a:t>
            </a:r>
          </a:p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2005 was officially the hottest year in recorded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history.Five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decades ago w were warned about climate change from burning fossil fuels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             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         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en-US" sz="2400" dirty="0" smtClean="0">
                <a:solidFill>
                  <a:srgbClr val="A3171E"/>
                </a:solidFill>
                <a:latin typeface="Comic Sans MS" pitchFamily="66" charset="0"/>
              </a:rPr>
              <a:t>Other effects could happen later this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A3171E"/>
                </a:solidFill>
                <a:latin typeface="Comic Sans MS" pitchFamily="66" charset="0"/>
              </a:rPr>
              <a:t>                                    century, if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A3171E"/>
                </a:solidFill>
                <a:latin typeface="Comic Sans MS" pitchFamily="66" charset="0"/>
              </a:rPr>
              <a:t>                               warming continues…</a:t>
            </a:r>
          </a:p>
        </p:txBody>
      </p:sp>
      <p:pic>
        <p:nvPicPr>
          <p:cNvPr id="14340" name="Picture 4" descr="ANd9GcSpFzCN8wh-M54IFmJ6QWv-TIss_e17rR27ajiTgUWVNacNh3w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181600"/>
            <a:ext cx="2127462" cy="1447800"/>
          </a:xfrm>
          <a:prstGeom prst="rect">
            <a:avLst/>
          </a:prstGeom>
          <a:ln w="88900" cap="sq" cmpd="thickThin">
            <a:solidFill>
              <a:srgbClr val="CC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00" name="AutoShape 6" descr="9k=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8" descr="9k=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7" name="Picture 11" descr="071121-polar-bears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0"/>
            <a:ext cx="2057400" cy="1341327"/>
          </a:xfrm>
          <a:prstGeom prst="rect">
            <a:avLst/>
          </a:prstGeom>
          <a:ln w="88900" cap="sq" cmpd="thickThin">
            <a:solidFill>
              <a:srgbClr val="CC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M_earth_flow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390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Imprint MT Shadow</vt:lpstr>
      <vt:lpstr>Kartika</vt:lpstr>
      <vt:lpstr>Monotype Corsiva</vt:lpstr>
      <vt:lpstr>Segoe UI</vt:lpstr>
      <vt:lpstr>Times New Roman</vt:lpstr>
      <vt:lpstr>Wingdings</vt:lpstr>
      <vt:lpstr>Comic Sans MS</vt:lpstr>
      <vt:lpstr>Wingdings 2</vt:lpstr>
      <vt:lpstr>Calibri</vt:lpstr>
      <vt:lpstr>PM_earth_flower</vt:lpstr>
      <vt:lpstr>Global Warming</vt:lpstr>
      <vt:lpstr>Slide 2</vt:lpstr>
      <vt:lpstr>Slide 3</vt:lpstr>
      <vt:lpstr>                          Causes</vt:lpstr>
      <vt:lpstr>    </vt:lpstr>
      <vt:lpstr>Role of deforestation </vt:lpstr>
      <vt:lpstr>Slide 7</vt:lpstr>
      <vt:lpstr>Effects of Global Warming</vt:lpstr>
      <vt:lpstr>Slide 9</vt:lpstr>
      <vt:lpstr>    </vt:lpstr>
      <vt:lpstr>Slide 11</vt:lpstr>
      <vt:lpstr>Slide 12</vt:lpstr>
      <vt:lpstr>Slide 13</vt:lpstr>
      <vt:lpstr>Thank You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in Yellow Flower</dc:title>
  <dc:subject/>
  <dc:creator>abc</dc:creator>
  <cp:keywords/>
  <dc:description/>
  <cp:lastModifiedBy>abc</cp:lastModifiedBy>
  <cp:revision>50</cp:revision>
  <dcterms:created xsi:type="dcterms:W3CDTF">2012-05-22T13:24:39Z</dcterms:created>
  <dcterms:modified xsi:type="dcterms:W3CDTF">2013-05-07T15:47:51Z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TC018572819991</vt:lpwstr>
  </property>
</Properties>
</file>